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4" r:id="rId30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9" Type="http://schemas.openxmlformats.org/officeDocument/2006/relationships/slide" Target="slides/slide18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7" name="Shape 11687"/>
        <p:cNvGrpSpPr/>
        <p:nvPr/>
      </p:nvGrpSpPr>
      <p:grpSpPr>
        <a:xfrm>
          <a:off x="0" y="0"/>
          <a:ext cx="0" cy="0"/>
          <a:chOff x="0" y="0"/>
          <a:chExt cx="0" cy="0"/>
        </a:xfrm>
      </p:grpSpPr>
      <p:sp>
        <p:nvSpPr>
          <p:cNvPr id="11688" name="Google Shape;11688;p1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9" name="Google Shape;11689;p1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notesSlide" Target="../notesSlides/notesSlide189.xml"/><Relationship Id="rId3" Type="http://schemas.openxmlformats.org/officeDocument/2006/relationships/image" Target="../media/image366.jpg"/></Relationships>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0" name="Shape 11690"/>
        <p:cNvGrpSpPr/>
        <p:nvPr/>
      </p:nvGrpSpPr>
      <p:grpSpPr>
        <a:xfrm>
          <a:off x="0" y="0"/>
          <a:ext cx="0" cy="0"/>
          <a:chOff x="0" y="0"/>
          <a:chExt cx="0" cy="0"/>
        </a:xfrm>
      </p:grpSpPr>
      <p:sp>
        <p:nvSpPr>
          <p:cNvPr id="11691" name="Google Shape;11691;p1619"/>
          <p:cNvSpPr txBox="1"/>
          <p:nvPr>
            <p:ph type="title"/>
          </p:nvPr>
        </p:nvSpPr>
        <p:spPr>
          <a:xfrm>
            <a:off x="228600" y="3073400"/>
            <a:ext cx="33655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 Example</a:t>
            </a:r>
            <a:br>
              <a:rPr lang="en-US" sz="3600"/>
            </a:br>
            <a:r>
              <a:rPr lang="en-US" sz="3600"/>
              <a:t>SGP Domain, </a:t>
            </a:r>
            <a:r>
              <a:rPr lang="en-US" sz="3600">
                <a:solidFill>
                  <a:srgbClr val="BA0000"/>
                </a:solidFill>
              </a:rPr>
              <a:t>GOES-10</a:t>
            </a:r>
            <a:endParaRPr sz="3600"/>
          </a:p>
        </p:txBody>
      </p:sp>
      <p:pic>
        <p:nvPicPr>
          <p:cNvPr id="11692" name="Google Shape;11692;p1619"/>
          <p:cNvPicPr preferRelativeResize="0"/>
          <p:nvPr/>
        </p:nvPicPr>
        <p:blipFill rotWithShape="1">
          <a:blip r:embed="rId3">
            <a:alphaModFix/>
          </a:blip>
          <a:srcRect b="0" l="0" r="0" t="0"/>
          <a:stretch/>
        </p:blipFill>
        <p:spPr>
          <a:xfrm>
            <a:off x="3949700" y="25400"/>
            <a:ext cx="5194300" cy="4333875"/>
          </a:xfrm>
          <a:prstGeom prst="rect">
            <a:avLst/>
          </a:prstGeom>
          <a:noFill/>
          <a:ln>
            <a:noFill/>
          </a:ln>
        </p:spPr>
      </p:pic>
      <p:sp>
        <p:nvSpPr>
          <p:cNvPr id="11693" name="Google Shape;11693;p1619"/>
          <p:cNvSpPr txBox="1"/>
          <p:nvPr/>
        </p:nvSpPr>
        <p:spPr>
          <a:xfrm>
            <a:off x="241300" y="228600"/>
            <a:ext cx="3657600" cy="24368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Near-Real Time Cloud &amp; Radiation Products from GOES-R ABI</a:t>
            </a:r>
            <a:endParaRPr/>
          </a:p>
          <a:p>
            <a:pPr indent="0" lvl="0" marL="0" marR="0" rtl="0" algn="ctr">
              <a:lnSpc>
                <a:spcPct val="100000"/>
              </a:lnSpc>
              <a:spcBef>
                <a:spcPts val="0"/>
              </a:spcBef>
              <a:spcAft>
                <a:spcPts val="0"/>
              </a:spcAft>
              <a:buClr>
                <a:schemeClr val="dk1"/>
              </a:buClr>
              <a:buSzPts val="2400"/>
              <a:buFont typeface="Times New Roman"/>
              <a:buNone/>
            </a:pPr>
            <a:r>
              <a:t/>
            </a:r>
            <a:endParaRPr b="0" i="1" sz="2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FF"/>
              </a:buClr>
              <a:buSzPts val="2000"/>
              <a:buFont typeface="Times New Roman"/>
              <a:buNone/>
            </a:pPr>
            <a:r>
              <a:rPr b="1" i="0" lang="en-US" sz="2000" u="none" cap="none" strike="noStrike">
                <a:solidFill>
                  <a:srgbClr val="0000FF"/>
                </a:solidFill>
                <a:latin typeface="Times New Roman"/>
                <a:ea typeface="Times New Roman"/>
                <a:cs typeface="Times New Roman"/>
                <a:sym typeface="Times New Roman"/>
              </a:rPr>
              <a:t>Patrick Minnis, L. Nguyen, D. F. Young, W. L. Smith, Jr.</a:t>
            </a:r>
            <a:endParaRPr/>
          </a:p>
          <a:p>
            <a:pPr indent="0" lvl="0" marL="0" marR="0" rtl="0" algn="ctr">
              <a:lnSpc>
                <a:spcPct val="100000"/>
              </a:lnSpc>
              <a:spcBef>
                <a:spcPts val="0"/>
              </a:spcBef>
              <a:spcAft>
                <a:spcPts val="0"/>
              </a:spcAft>
              <a:buClr>
                <a:srgbClr val="BA0000"/>
              </a:buClr>
              <a:buSzPts val="1800"/>
              <a:buFont typeface="Times New Roman"/>
              <a:buNone/>
            </a:pPr>
            <a:r>
              <a:rPr b="0" i="1" lang="en-US" sz="1800" u="none" cap="none" strike="noStrike">
                <a:solidFill>
                  <a:srgbClr val="BA0000"/>
                </a:solidFill>
                <a:latin typeface="Times New Roman"/>
                <a:ea typeface="Times New Roman"/>
                <a:cs typeface="Times New Roman"/>
                <a:sym typeface="Times New Roman"/>
              </a:rPr>
              <a:t>NASA Langley Research Center</a:t>
            </a:r>
            <a:endParaRPr b="0" i="1" sz="1800" u="none" cap="none" strike="noStrike">
              <a:solidFill>
                <a:srgbClr val="000000"/>
              </a:solidFill>
              <a:latin typeface="Times New Roman"/>
              <a:ea typeface="Times New Roman"/>
              <a:cs typeface="Times New Roman"/>
              <a:sym typeface="Times New Roman"/>
            </a:endParaRPr>
          </a:p>
        </p:txBody>
      </p:sp>
      <p:sp>
        <p:nvSpPr>
          <p:cNvPr id="11694" name="Google Shape;11694;p1619"/>
          <p:cNvSpPr txBox="1"/>
          <p:nvPr/>
        </p:nvSpPr>
        <p:spPr>
          <a:xfrm>
            <a:off x="190500" y="4279900"/>
            <a:ext cx="8737600" cy="1158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Objective - </a:t>
            </a:r>
            <a:r>
              <a:rPr b="0" i="0" lang="en-US" sz="2000" u="none" cap="none" strike="noStrike">
                <a:solidFill>
                  <a:srgbClr val="BA0000"/>
                </a:solidFill>
                <a:latin typeface="Helvetica Neue"/>
                <a:ea typeface="Helvetica Neue"/>
                <a:cs typeface="Helvetica Neue"/>
                <a:sym typeface="Helvetica Neue"/>
              </a:rPr>
              <a:t>Enhance &amp; apply methods used to derive cloud properties and 	       TOA &amp; surface radiation budget in near-real time</a:t>
            </a:r>
            <a:endParaRPr/>
          </a:p>
          <a:p>
            <a:pPr indent="0" lvl="0" marL="0" marR="0" rtl="0" algn="l">
              <a:lnSpc>
                <a:spcPct val="100000"/>
              </a:lnSpc>
              <a:spcBef>
                <a:spcPts val="100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Methods - </a:t>
            </a:r>
            <a:r>
              <a:rPr b="0" i="0" lang="en-US" sz="2000" u="none" cap="none" strike="noStrike">
                <a:solidFill>
                  <a:srgbClr val="BA0000"/>
                </a:solidFill>
                <a:latin typeface="Helvetica Neue"/>
                <a:ea typeface="Helvetica Neue"/>
                <a:cs typeface="Helvetica Neue"/>
                <a:sym typeface="Helvetica Neue"/>
              </a:rPr>
              <a:t>VISST, SIST, &amp; SINT</a:t>
            </a:r>
            <a:endParaRPr b="0" i="0" sz="2000" u="none" cap="none" strike="noStrike">
              <a:solidFill>
                <a:srgbClr val="000000"/>
              </a:solidFill>
              <a:latin typeface="Helvetica Neue"/>
              <a:ea typeface="Helvetica Neue"/>
              <a:cs typeface="Helvetica Neue"/>
              <a:sym typeface="Helvetica Neue"/>
            </a:endParaRPr>
          </a:p>
        </p:txBody>
      </p:sp>
      <p:sp>
        <p:nvSpPr>
          <p:cNvPr id="11695" name="Google Shape;11695;p1619"/>
          <p:cNvSpPr txBox="1"/>
          <p:nvPr/>
        </p:nvSpPr>
        <p:spPr>
          <a:xfrm>
            <a:off x="190500" y="5461000"/>
            <a:ext cx="8763000" cy="1311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Current Data -</a:t>
            </a:r>
            <a:r>
              <a:rPr b="0" i="0" lang="en-US" sz="2000" u="none" cap="none" strike="noStrike">
                <a:solidFill>
                  <a:srgbClr val="BA0000"/>
                </a:solidFill>
                <a:latin typeface="Helvetica Neue"/>
                <a:ea typeface="Helvetica Neue"/>
                <a:cs typeface="Helvetica Neue"/>
                <a:sym typeface="Helvetica Neue"/>
              </a:rPr>
              <a:t> GOES, AVHRR, MODIS, MSG</a:t>
            </a:r>
            <a:endParaRPr/>
          </a:p>
          <a:p>
            <a:pPr indent="0" lvl="0" marL="0" marR="0" rtl="0" algn="l">
              <a:lnSpc>
                <a:spcPct val="100000"/>
              </a:lnSpc>
              <a:spcBef>
                <a:spcPts val="100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Examples of results - </a:t>
            </a:r>
            <a:r>
              <a:rPr b="0" i="0" lang="en-US" sz="2000" u="none" cap="none" strike="noStrike">
                <a:solidFill>
                  <a:srgbClr val="BA0000"/>
                </a:solidFill>
                <a:latin typeface="Helvetica Neue"/>
                <a:ea typeface="Helvetica Neue"/>
                <a:cs typeface="Helvetica Neue"/>
                <a:sym typeface="Helvetica Neue"/>
              </a:rPr>
              <a:t>Stills, loops, &amp; comparisons</a:t>
            </a:r>
            <a:endParaRPr/>
          </a:p>
          <a:p>
            <a:pPr indent="0" lvl="0" marL="0" marR="0" rtl="0" algn="l">
              <a:lnSpc>
                <a:spcPct val="100000"/>
              </a:lnSpc>
              <a:spcBef>
                <a:spcPts val="100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 Future - </a:t>
            </a:r>
            <a:r>
              <a:rPr b="0" i="0" lang="en-US" sz="2000" u="none" cap="none" strike="noStrike">
                <a:solidFill>
                  <a:srgbClr val="BA0000"/>
                </a:solidFill>
                <a:latin typeface="Helvetica Neue"/>
                <a:ea typeface="Helvetica Neue"/>
                <a:cs typeface="Helvetica Neue"/>
                <a:sym typeface="Helvetica Neue"/>
              </a:rPr>
              <a:t>Use ABI to improve nighttime, twilight, and multispectral retrievals</a:t>
            </a:r>
            <a:endParaRPr b="0" i="0" sz="2000" u="none" cap="none" strike="noStrike">
              <a:solidFill>
                <a:srgbClr val="000000"/>
              </a:solidFill>
              <a:latin typeface="Helvetica Neue"/>
              <a:ea typeface="Helvetica Neue"/>
              <a:cs typeface="Helvetica Neue"/>
              <a:sym typeface="Helvetica Neue"/>
            </a:endParaRPr>
          </a:p>
        </p:txBody>
      </p:sp>
      <p:cxnSp>
        <p:nvCxnSpPr>
          <p:cNvPr id="11696" name="Google Shape;11696;p1619"/>
          <p:cNvCxnSpPr/>
          <p:nvPr/>
        </p:nvCxnSpPr>
        <p:spPr>
          <a:xfrm>
            <a:off x="2692400" y="3124200"/>
            <a:ext cx="1219200" cy="0"/>
          </a:xfrm>
          <a:prstGeom prst="straightConnector1">
            <a:avLst/>
          </a:prstGeom>
          <a:noFill/>
          <a:ln cap="flat" cmpd="sng" w="34925">
            <a:solidFill>
              <a:srgbClr val="0000F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